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5588"/>
  </p:normalViewPr>
  <p:slideViewPr>
    <p:cSldViewPr snapToGrid="0" snapToObjects="1">
      <p:cViewPr>
        <p:scale>
          <a:sx n="80" d="100"/>
          <a:sy n="80" d="100"/>
        </p:scale>
        <p:origin x="204" y="-16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18/01/2024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18/01/2024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18/01/2024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18/01/2024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535967" y="323060"/>
            <a:ext cx="6094938" cy="954107"/>
          </a:xfrm>
          <a:prstGeom prst="rect">
            <a:avLst/>
          </a:prstGeom>
          <a:noFill/>
          <a:ln>
            <a:noFill/>
          </a:ln>
        </p:spPr>
        <p:txBody>
          <a:bodyPr wrap="none" lIns="91440" tIns="45720" rIns="91440" bIns="45720">
            <a:spAutoFit/>
          </a:bodyPr>
          <a:lstStyle/>
          <a:p>
            <a:pPr algn="ctr"/>
            <a:r>
              <a:rPr lang="en-US" sz="2800" b="1" cap="none" spc="0" dirty="0">
                <a:ln w="0">
                  <a:solidFill>
                    <a:schemeClr val="tx1"/>
                  </a:solidFill>
                </a:ln>
                <a:gradFill flip="none" rotWithShape="1">
                  <a:gsLst>
                    <a:gs pos="38000">
                      <a:schemeClr val="accent1">
                        <a:lumMod val="5000"/>
                        <a:lumOff val="95000"/>
                      </a:schemeClr>
                    </a:gs>
                    <a:gs pos="65000">
                      <a:srgbClr val="0070C0"/>
                    </a:gs>
                  </a:gsLst>
                  <a:lin ang="16200000" scaled="1"/>
                  <a:tileRect/>
                </a:gradFill>
                <a:effectLst>
                  <a:outerShdw blurRad="50800" dist="12700" dir="4260000" algn="tl" rotWithShape="0">
                    <a:schemeClr val="dk1"/>
                  </a:outerShdw>
                </a:effectLst>
                <a:latin typeface="Twinkl Cursive Unlooped" panose="02000000000000000000" pitchFamily="2" charset="0"/>
                <a:cs typeface="Phosphate Inline" panose="02000506050000020004" pitchFamily="2" charset="77"/>
              </a:rPr>
              <a:t>3</a:t>
            </a:r>
            <a:r>
              <a:rPr lang="en-GB" sz="2800" b="1" cap="none" spc="0" dirty="0">
                <a:ln w="0">
                  <a:solidFill>
                    <a:schemeClr val="tx1"/>
                  </a:solidFill>
                </a:ln>
                <a:gradFill flip="none" rotWithShape="1">
                  <a:gsLst>
                    <a:gs pos="38000">
                      <a:schemeClr val="accent1">
                        <a:lumMod val="5000"/>
                        <a:lumOff val="95000"/>
                      </a:schemeClr>
                    </a:gs>
                    <a:gs pos="65000">
                      <a:srgbClr val="0070C0"/>
                    </a:gs>
                  </a:gsLst>
                  <a:lin ang="16200000" scaled="1"/>
                  <a:tileRect/>
                </a:gradFill>
                <a:effectLst>
                  <a:outerShdw blurRad="50800" dist="12700" dir="4260000" algn="tl" rotWithShape="0">
                    <a:schemeClr val="dk1"/>
                  </a:outerShdw>
                </a:effectLst>
                <a:latin typeface="Twinkl Cursive Unlooped" panose="02000000000000000000" pitchFamily="2" charset="0"/>
                <a:cs typeface="Phosphate Inline" panose="02000506050000020004" pitchFamily="2" charset="77"/>
              </a:rPr>
              <a:t>.3 What is Philosophy?</a:t>
            </a:r>
          </a:p>
          <a:p>
            <a:pPr algn="ctr"/>
            <a:r>
              <a:rPr lang="en-GB" sz="2800" b="1" dirty="0">
                <a:ln w="0">
                  <a:solidFill>
                    <a:schemeClr val="tx1"/>
                  </a:solidFill>
                </a:ln>
                <a:gradFill flip="none" rotWithShape="1">
                  <a:gsLst>
                    <a:gs pos="38000">
                      <a:schemeClr val="accent1">
                        <a:lumMod val="5000"/>
                        <a:lumOff val="95000"/>
                      </a:schemeClr>
                    </a:gs>
                    <a:gs pos="65000">
                      <a:srgbClr val="0070C0"/>
                    </a:gs>
                  </a:gsLst>
                  <a:lin ang="16200000" scaled="1"/>
                  <a:tileRect/>
                </a:gradFill>
                <a:effectLst>
                  <a:outerShdw blurRad="50800" dist="12700" dir="4260000" algn="tl" rotWithShape="0">
                    <a:schemeClr val="dk1"/>
                  </a:outerShdw>
                </a:effectLst>
                <a:latin typeface="Twinkl Cursive Unlooped" panose="02000000000000000000" pitchFamily="2" charset="0"/>
                <a:cs typeface="Phosphate Inline" panose="02000506050000020004" pitchFamily="2" charset="77"/>
              </a:rPr>
              <a:t>How do people make moral decisions?</a:t>
            </a:r>
            <a:endParaRPr lang="en-GB" sz="3200" b="1" cap="none" spc="0" dirty="0">
              <a:ln w="0">
                <a:solidFill>
                  <a:schemeClr val="tx1"/>
                </a:solidFill>
              </a:ln>
              <a:gradFill flip="none" rotWithShape="1">
                <a:gsLst>
                  <a:gs pos="38000">
                    <a:schemeClr val="accent1">
                      <a:lumMod val="5000"/>
                      <a:lumOff val="95000"/>
                    </a:schemeClr>
                  </a:gs>
                  <a:gs pos="65000">
                    <a:srgbClr val="0070C0"/>
                  </a:gs>
                </a:gsLst>
                <a:lin ang="16200000" scaled="1"/>
                <a:tileRect/>
              </a:gradFill>
              <a:effectLst>
                <a:outerShdw blurRad="50800" dist="12700" dir="4260000" algn="tl" rotWithShape="0">
                  <a:schemeClr val="dk1"/>
                </a:outerShdw>
              </a:effectLst>
              <a:latin typeface="Twinkl Cursive Unlooped" panose="02000000000000000000" pitchFamily="2" charset="0"/>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6417321" y="323060"/>
            <a:ext cx="2488512" cy="830997"/>
          </a:xfrm>
          <a:prstGeom prst="rect">
            <a:avLst/>
          </a:prstGeom>
          <a:noFill/>
          <a:ln>
            <a:noFill/>
          </a:ln>
        </p:spPr>
        <p:txBody>
          <a:bodyPr wrap="square" lIns="91440" tIns="45720" rIns="91440" bIns="45720">
            <a:spAutoFit/>
          </a:bodyPr>
          <a:lstStyle/>
          <a:p>
            <a:pPr algn="ctr"/>
            <a:r>
              <a:rPr lang="en-GB" sz="2400" b="1" cap="none" spc="0" dirty="0">
                <a:ln w="0">
                  <a:solidFill>
                    <a:schemeClr val="tx1"/>
                  </a:solidFill>
                </a:ln>
                <a:effectLst>
                  <a:outerShdw dist="12700" dir="4260000" algn="tl" rotWithShape="0">
                    <a:schemeClr val="dk1"/>
                  </a:outerShdw>
                </a:effectLst>
                <a:latin typeface="Twinkl Cursive Unlooped" panose="02000000000000000000" pitchFamily="2" charset="0"/>
                <a:cs typeface="Phosphate Inline" panose="02000506050000020004" pitchFamily="2" charset="77"/>
              </a:rPr>
              <a:t>KNOWLEDGE ORGANISER</a:t>
            </a:r>
          </a:p>
        </p:txBody>
      </p:sp>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extLst>
              <p:ext uri="{D42A27DB-BD31-4B8C-83A1-F6EECF244321}">
                <p14:modId xmlns:p14="http://schemas.microsoft.com/office/powerpoint/2010/main" val="1678387061"/>
              </p:ext>
            </p:extLst>
          </p:nvPr>
        </p:nvGraphicFramePr>
        <p:xfrm>
          <a:off x="4929383" y="4354372"/>
          <a:ext cx="7371604" cy="2456860"/>
        </p:xfrm>
        <a:graphic>
          <a:graphicData uri="http://schemas.openxmlformats.org/drawingml/2006/table">
            <a:tbl>
              <a:tblPr firstRow="1" bandRow="1">
                <a:tableStyleId>{5940675A-B579-460E-94D1-54222C63F5DA}</a:tableStyleId>
              </a:tblPr>
              <a:tblGrid>
                <a:gridCol w="2305972">
                  <a:extLst>
                    <a:ext uri="{9D8B030D-6E8A-4147-A177-3AD203B41FA5}">
                      <a16:colId xmlns:a16="http://schemas.microsoft.com/office/drawing/2014/main" val="2649323644"/>
                    </a:ext>
                  </a:extLst>
                </a:gridCol>
                <a:gridCol w="2532816">
                  <a:extLst>
                    <a:ext uri="{9D8B030D-6E8A-4147-A177-3AD203B41FA5}">
                      <a16:colId xmlns:a16="http://schemas.microsoft.com/office/drawing/2014/main" val="1420311603"/>
                    </a:ext>
                  </a:extLst>
                </a:gridCol>
                <a:gridCol w="2532816">
                  <a:extLst>
                    <a:ext uri="{9D8B030D-6E8A-4147-A177-3AD203B41FA5}">
                      <a16:colId xmlns:a16="http://schemas.microsoft.com/office/drawing/2014/main" val="1550844851"/>
                    </a:ext>
                  </a:extLst>
                </a:gridCol>
              </a:tblGrid>
              <a:tr h="491372">
                <a:tc gridSpan="3">
                  <a:txBody>
                    <a:bodyPr/>
                    <a:lstStyle/>
                    <a:p>
                      <a:pPr algn="ctr"/>
                      <a:r>
                        <a:rPr lang="en-US" sz="1800" b="1" dirty="0">
                          <a:solidFill>
                            <a:schemeClr val="tx1"/>
                          </a:solidFill>
                          <a:latin typeface="Twinkl Cursive Unlooped" panose="02000000000000000000" pitchFamily="2" charset="0"/>
                        </a:rPr>
                        <a:t>Facts, opinions and beliefs</a:t>
                      </a:r>
                      <a:endParaRPr lang="en-GB" sz="1800" b="1" dirty="0">
                        <a:solidFill>
                          <a:schemeClr val="tx1"/>
                        </a:solidFill>
                        <a:latin typeface="Twinkl Cursive Unlooped" panose="02000000000000000000" pitchFamily="2" charset="0"/>
                      </a:endParaRPr>
                    </a:p>
                  </a:txBody>
                  <a:tcPr anchor="ctr">
                    <a:solidFill>
                      <a:schemeClr val="accent4"/>
                    </a:solidFill>
                  </a:tcPr>
                </a:tc>
                <a:tc hMerge="1">
                  <a:txBody>
                    <a:bodyPr/>
                    <a:lstStyle/>
                    <a:p>
                      <a:pPr algn="ctr"/>
                      <a:endParaRPr lang="en-GB" sz="1200" dirty="0">
                        <a:latin typeface="Gill Sans MT" panose="020B0502020104020203" pitchFamily="34" charset="77"/>
                      </a:endParaRPr>
                    </a:p>
                  </a:txBody>
                  <a:tcPr anchor="ctr"/>
                </a:tc>
                <a:tc hMerge="1">
                  <a:txBody>
                    <a:bodyPr/>
                    <a:lstStyle/>
                    <a:p>
                      <a:pPr algn="ctr"/>
                      <a:endParaRPr lang="en-GB" sz="1800" b="1" dirty="0">
                        <a:solidFill>
                          <a:schemeClr val="tx1"/>
                        </a:solidFill>
                        <a:latin typeface="Twinkl Cursive Unlooped" panose="02000000000000000000" pitchFamily="2" charset="0"/>
                      </a:endParaRPr>
                    </a:p>
                  </a:txBody>
                  <a:tcPr anchor="ctr">
                    <a:solidFill>
                      <a:schemeClr val="accent4"/>
                    </a:solidFill>
                  </a:tcPr>
                </a:tc>
                <a:extLst>
                  <a:ext uri="{0D108BD9-81ED-4DB2-BD59-A6C34878D82A}">
                    <a16:rowId xmlns:a16="http://schemas.microsoft.com/office/drawing/2014/main" val="3095864142"/>
                  </a:ext>
                </a:extLst>
              </a:tr>
              <a:tr h="491372">
                <a:tc>
                  <a:txBody>
                    <a:bodyPr/>
                    <a:lstStyle/>
                    <a:p>
                      <a:pPr algn="ctr"/>
                      <a:r>
                        <a:rPr lang="en-US" sz="1800" b="1" dirty="0">
                          <a:solidFill>
                            <a:schemeClr val="tx1"/>
                          </a:solidFill>
                          <a:latin typeface="Twinkl Cursive Unlooped" panose="02000000000000000000" pitchFamily="2" charset="0"/>
                        </a:rPr>
                        <a:t>Facts</a:t>
                      </a:r>
                      <a:endParaRPr lang="en-GB" sz="1800" b="1" dirty="0">
                        <a:solidFill>
                          <a:schemeClr val="tx1"/>
                        </a:solidFill>
                        <a:latin typeface="Twinkl Cursive Unlooped" panose="02000000000000000000" pitchFamily="2" charset="0"/>
                      </a:endParaRPr>
                    </a:p>
                  </a:txBody>
                  <a:tcPr anchor="ctr">
                    <a:solidFill>
                      <a:schemeClr val="accent4">
                        <a:lumMod val="40000"/>
                        <a:lumOff val="60000"/>
                      </a:schemeClr>
                    </a:solidFill>
                  </a:tcPr>
                </a:tc>
                <a:tc>
                  <a:txBody>
                    <a:bodyPr/>
                    <a:lstStyle/>
                    <a:p>
                      <a:pPr algn="ctr"/>
                      <a:r>
                        <a:rPr lang="en-US" sz="1800" b="1" dirty="0">
                          <a:solidFill>
                            <a:schemeClr val="tx1"/>
                          </a:solidFill>
                          <a:latin typeface="Twinkl Cursive Unlooped" panose="02000000000000000000" pitchFamily="2" charset="0"/>
                        </a:rPr>
                        <a:t>Opinions</a:t>
                      </a:r>
                      <a:endParaRPr lang="en-GB" sz="1800" b="1" dirty="0">
                        <a:solidFill>
                          <a:schemeClr val="tx1"/>
                        </a:solidFill>
                        <a:latin typeface="Twinkl Cursive Unlooped" panose="02000000000000000000" pitchFamily="2" charset="0"/>
                      </a:endParaRPr>
                    </a:p>
                  </a:txBody>
                  <a:tcPr anchor="ctr">
                    <a:solidFill>
                      <a:schemeClr val="accent4">
                        <a:lumMod val="40000"/>
                        <a:lumOff val="60000"/>
                      </a:schemeClr>
                    </a:solidFill>
                  </a:tcPr>
                </a:tc>
                <a:tc>
                  <a:txBody>
                    <a:bodyPr/>
                    <a:lstStyle/>
                    <a:p>
                      <a:pPr algn="ctr"/>
                      <a:r>
                        <a:rPr lang="en-US" sz="1800" b="1" dirty="0">
                          <a:solidFill>
                            <a:schemeClr val="tx1"/>
                          </a:solidFill>
                          <a:latin typeface="Twinkl Cursive Unlooped" panose="02000000000000000000" pitchFamily="2" charset="0"/>
                        </a:rPr>
                        <a:t>Beliefs</a:t>
                      </a:r>
                      <a:endParaRPr lang="en-GB" sz="1800" b="1" dirty="0">
                        <a:solidFill>
                          <a:schemeClr val="tx1"/>
                        </a:solidFill>
                        <a:latin typeface="Twinkl Cursive Unlooped" panose="02000000000000000000" pitchFamily="2" charset="0"/>
                      </a:endParaRPr>
                    </a:p>
                  </a:txBody>
                  <a:tcPr anchor="ctr">
                    <a:solidFill>
                      <a:schemeClr val="accent4">
                        <a:lumMod val="40000"/>
                        <a:lumOff val="60000"/>
                      </a:schemeClr>
                    </a:solidFill>
                  </a:tcPr>
                </a:tc>
                <a:extLst>
                  <a:ext uri="{0D108BD9-81ED-4DB2-BD59-A6C34878D82A}">
                    <a16:rowId xmlns:a16="http://schemas.microsoft.com/office/drawing/2014/main" val="144233429"/>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Football is a sport</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West Ham is the best football team</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Ghosts are real</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extLst>
                  <a:ext uri="{0D108BD9-81ED-4DB2-BD59-A6C34878D82A}">
                    <a16:rowId xmlns:a16="http://schemas.microsoft.com/office/drawing/2014/main" val="3708563774"/>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A poodle is a type of dog</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Golden retrievers are better than terriers</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Stealing is always wrong</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extLst>
                  <a:ext uri="{0D108BD9-81ED-4DB2-BD59-A6C34878D82A}">
                    <a16:rowId xmlns:a16="http://schemas.microsoft.com/office/drawing/2014/main" val="152157742"/>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Bats are nocturnal animals</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Dogs are the most loyal pets. </a:t>
                      </a: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0" dirty="0">
                          <a:solidFill>
                            <a:schemeClr val="tx1"/>
                          </a:solidFill>
                          <a:latin typeface="Twinkl Cursive Unlooped" panose="02000000000000000000" pitchFamily="2" charset="0"/>
                        </a:rPr>
                        <a:t>It is cruel to keep animals in zoos</a:t>
                      </a:r>
                      <a:endParaRPr lang="en-GB" sz="1200" b="0" dirty="0">
                        <a:solidFill>
                          <a:schemeClr val="tx1"/>
                        </a:solidFill>
                        <a:latin typeface="Twinkl Cursive Unlooped" panose="02000000000000000000" pitchFamily="2" charset="0"/>
                      </a:endParaRPr>
                    </a:p>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Twinkl Cursive Unlooped" panose="02000000000000000000" pitchFamily="2" charset="0"/>
                      </a:endParaRPr>
                    </a:p>
                  </a:txBody>
                  <a:tcPr anchor="ctr">
                    <a:solidFill>
                      <a:schemeClr val="accent4">
                        <a:lumMod val="20000"/>
                        <a:lumOff val="80000"/>
                      </a:schemeClr>
                    </a:solidFill>
                  </a:tcPr>
                </a:tc>
                <a:extLst>
                  <a:ext uri="{0D108BD9-81ED-4DB2-BD59-A6C34878D82A}">
                    <a16:rowId xmlns:a16="http://schemas.microsoft.com/office/drawing/2014/main" val="3127595459"/>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394248552"/>
              </p:ext>
            </p:extLst>
          </p:nvPr>
        </p:nvGraphicFramePr>
        <p:xfrm>
          <a:off x="9016869" y="406938"/>
          <a:ext cx="3202940" cy="1826358"/>
        </p:xfrm>
        <a:graphic>
          <a:graphicData uri="http://schemas.openxmlformats.org/drawingml/2006/table">
            <a:tbl>
              <a:tblPr firstRow="1" bandRow="1">
                <a:tableStyleId>{5C22544A-7EE6-4342-B048-85BDC9FD1C3A}</a:tableStyleId>
              </a:tblPr>
              <a:tblGrid>
                <a:gridCol w="3202940">
                  <a:extLst>
                    <a:ext uri="{9D8B030D-6E8A-4147-A177-3AD203B41FA5}">
                      <a16:colId xmlns:a16="http://schemas.microsoft.com/office/drawing/2014/main" val="20000"/>
                    </a:ext>
                  </a:extLst>
                </a:gridCol>
              </a:tblGrid>
              <a:tr h="312737">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600" b="1" dirty="0">
                          <a:solidFill>
                            <a:schemeClr val="tx1"/>
                          </a:solidFill>
                          <a:latin typeface="Twinkl Cursive Unlooped" panose="02000000000000000000" pitchFamily="2" charset="0"/>
                        </a:rPr>
                        <a:t>K</a:t>
                      </a:r>
                      <a:r>
                        <a:rPr lang="en-GB" sz="1600" b="1" dirty="0" err="1">
                          <a:solidFill>
                            <a:schemeClr val="tx1"/>
                          </a:solidFill>
                          <a:latin typeface="Twinkl Cursive Unlooped" panose="02000000000000000000" pitchFamily="2" charset="0"/>
                        </a:rPr>
                        <a:t>ey</a:t>
                      </a:r>
                      <a:r>
                        <a:rPr lang="en-GB" sz="1600" b="1" dirty="0">
                          <a:solidFill>
                            <a:schemeClr val="tx1"/>
                          </a:solidFill>
                          <a:latin typeface="Twinkl Cursive Unlooped" panose="02000000000000000000" pitchFamily="2" charset="0"/>
                        </a:rPr>
                        <a:t> Questions to ask yourself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491078">
                <a:tc>
                  <a:txBody>
                    <a:bodyPr/>
                    <a:lstStyle/>
                    <a:p>
                      <a:pPr algn="l" rtl="0" fontAlgn="base">
                        <a:buFont typeface="Arial" panose="020B0604020202020204" pitchFamily="34" charset="0"/>
                        <a:buChar char="•"/>
                      </a:pPr>
                      <a:r>
                        <a:rPr lang="en-US" sz="1400" b="0" i="0" dirty="0">
                          <a:solidFill>
                            <a:srgbClr val="000000"/>
                          </a:solidFill>
                          <a:effectLst/>
                          <a:latin typeface="Twinkl Cursive Unlooped" panose="02000000000000000000" pitchFamily="2" charset="0"/>
                        </a:rPr>
                        <a:t>What helps you to know what is right and wrong?</a:t>
                      </a:r>
                    </a:p>
                    <a:p>
                      <a:pPr algn="l" rtl="0" fontAlgn="base">
                        <a:buFont typeface="Arial" panose="020B0604020202020204" pitchFamily="34" charset="0"/>
                        <a:buChar char="•"/>
                      </a:pPr>
                      <a:r>
                        <a:rPr lang="en-US" sz="1400" b="0" i="0" dirty="0">
                          <a:solidFill>
                            <a:srgbClr val="000000"/>
                          </a:solidFill>
                          <a:effectLst/>
                          <a:latin typeface="Twinkl Cursive Unlooped" panose="02000000000000000000" pitchFamily="2" charset="0"/>
                        </a:rPr>
                        <a:t>Is doing the right thing always easy?   </a:t>
                      </a:r>
                    </a:p>
                    <a:p>
                      <a:pPr algn="l" rtl="0" fontAlgn="base">
                        <a:buFont typeface="Arial" panose="020B0604020202020204" pitchFamily="34" charset="0"/>
                        <a:buChar char="•"/>
                      </a:pPr>
                      <a:r>
                        <a:rPr lang="en-US" sz="1400" b="0" i="0" dirty="0">
                          <a:solidFill>
                            <a:srgbClr val="000000"/>
                          </a:solidFill>
                          <a:effectLst/>
                          <a:latin typeface="Twinkl Cursive Unlooped" panose="02000000000000000000" pitchFamily="2" charset="0"/>
                        </a:rPr>
                        <a:t>Does knowing rules mean that we automatically follow them?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449256268"/>
              </p:ext>
            </p:extLst>
          </p:nvPr>
        </p:nvGraphicFramePr>
        <p:xfrm>
          <a:off x="4929383" y="6963300"/>
          <a:ext cx="3781480" cy="2011680"/>
        </p:xfrm>
        <a:graphic>
          <a:graphicData uri="http://schemas.openxmlformats.org/drawingml/2006/table">
            <a:tbl>
              <a:tblPr firstRow="1" bandRow="1">
                <a:tableStyleId>{5C22544A-7EE6-4342-B048-85BDC9FD1C3A}</a:tableStyleId>
              </a:tblPr>
              <a:tblGrid>
                <a:gridCol w="3781480">
                  <a:extLst>
                    <a:ext uri="{9D8B030D-6E8A-4147-A177-3AD203B41FA5}">
                      <a16:colId xmlns:a16="http://schemas.microsoft.com/office/drawing/2014/main" val="20000"/>
                    </a:ext>
                  </a:extLst>
                </a:gridCol>
              </a:tblGrid>
              <a:tr h="1407652">
                <a:tc>
                  <a:txBody>
                    <a:bodyPr/>
                    <a:lstStyle/>
                    <a:p>
                      <a:pPr algn="ctr" rtl="0" fontAlgn="base"/>
                      <a:r>
                        <a:rPr lang="en-US" sz="1800" b="0" i="0" kern="1200" dirty="0">
                          <a:solidFill>
                            <a:schemeClr val="dk1"/>
                          </a:solidFill>
                          <a:effectLst/>
                          <a:latin typeface="Twinkl Cursive Unlooped" panose="02000000000000000000" pitchFamily="2" charset="0"/>
                          <a:ea typeface="+mn-ea"/>
                          <a:cs typeface="+mn-cs"/>
                        </a:rPr>
                        <a:t>People are entitled to different beliefs and opinions – we don’t all think the same way </a:t>
                      </a:r>
                    </a:p>
                    <a:p>
                      <a:pPr algn="ctr" rtl="0" fontAlgn="base"/>
                      <a:endParaRPr lang="en-US" sz="1800" b="0" i="0" kern="1200" dirty="0">
                        <a:solidFill>
                          <a:schemeClr val="dk1"/>
                        </a:solidFill>
                        <a:effectLst/>
                        <a:latin typeface="Twinkl Cursive Unlooped" panose="02000000000000000000" pitchFamily="2" charset="0"/>
                        <a:ea typeface="+mn-ea"/>
                        <a:cs typeface="+mn-cs"/>
                      </a:endParaRPr>
                    </a:p>
                    <a:p>
                      <a:pPr algn="ctr" rtl="0" fontAlgn="base"/>
                      <a:r>
                        <a:rPr lang="en-US" sz="1800" b="0" i="0" kern="1200" dirty="0">
                          <a:solidFill>
                            <a:schemeClr val="dk1"/>
                          </a:solidFill>
                          <a:effectLst/>
                          <a:latin typeface="Twinkl Cursive Unlooped" panose="02000000000000000000" pitchFamily="2" charset="0"/>
                          <a:ea typeface="+mn-ea"/>
                          <a:cs typeface="+mn-cs"/>
                        </a:rPr>
                        <a:t>It is ok to change your belief or opinion once you have more knowledge &amp; wisdom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1558997487"/>
              </p:ext>
            </p:extLst>
          </p:nvPr>
        </p:nvGraphicFramePr>
        <p:xfrm>
          <a:off x="4918987" y="2364375"/>
          <a:ext cx="7300822" cy="1874025"/>
        </p:xfrm>
        <a:graphic>
          <a:graphicData uri="http://schemas.openxmlformats.org/drawingml/2006/table">
            <a:tbl>
              <a:tblPr firstRow="1" bandRow="1">
                <a:tableStyleId>{5C22544A-7EE6-4342-B048-85BDC9FD1C3A}</a:tableStyleId>
              </a:tblPr>
              <a:tblGrid>
                <a:gridCol w="7300822">
                  <a:extLst>
                    <a:ext uri="{9D8B030D-6E8A-4147-A177-3AD203B41FA5}">
                      <a16:colId xmlns:a16="http://schemas.microsoft.com/office/drawing/2014/main" val="20000"/>
                    </a:ext>
                  </a:extLst>
                </a:gridCol>
              </a:tblGrid>
              <a:tr h="185399">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Twinkl Cursive Unlooped" panose="02000000000000000000" pitchFamily="2" charset="0"/>
                        </a:rPr>
                        <a:t>Emmanuel Kant</a:t>
                      </a:r>
                      <a:endParaRPr lang="en-GB" sz="1200" b="1" dirty="0">
                        <a:solidFill>
                          <a:schemeClr val="tx1"/>
                        </a:solidFill>
                        <a:latin typeface="Twinkl Cursive Unlooped" panose="020000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599705">
                <a:tc>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baseline="0" dirty="0">
                        <a:solidFill>
                          <a:schemeClr val="tx1"/>
                        </a:solidFill>
                        <a:latin typeface="Gill Sans MT" panose="020B0502020104020203"/>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2830174312"/>
              </p:ext>
            </p:extLst>
          </p:nvPr>
        </p:nvGraphicFramePr>
        <p:xfrm>
          <a:off x="8932858" y="6963300"/>
          <a:ext cx="3131331" cy="2011680"/>
        </p:xfrm>
        <a:graphic>
          <a:graphicData uri="http://schemas.openxmlformats.org/drawingml/2006/table">
            <a:tbl>
              <a:tblPr firstRow="1" bandRow="1">
                <a:tableStyleId>{5C22544A-7EE6-4342-B048-85BDC9FD1C3A}</a:tableStyleId>
              </a:tblPr>
              <a:tblGrid>
                <a:gridCol w="3131331">
                  <a:extLst>
                    <a:ext uri="{9D8B030D-6E8A-4147-A177-3AD203B41FA5}">
                      <a16:colId xmlns:a16="http://schemas.microsoft.com/office/drawing/2014/main" val="20000"/>
                    </a:ext>
                  </a:extLst>
                </a:gridCol>
              </a:tblGrid>
              <a:tr h="40233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US" sz="1800" b="1" dirty="0">
                          <a:solidFill>
                            <a:schemeClr val="tx1"/>
                          </a:solidFill>
                          <a:latin typeface="Twinkl Cursive Unlooped" panose="02000000000000000000" pitchFamily="2" charset="0"/>
                        </a:rPr>
                        <a:t>T</a:t>
                      </a:r>
                      <a:r>
                        <a:rPr lang="en-GB" sz="1800" b="1" dirty="0">
                          <a:solidFill>
                            <a:schemeClr val="tx1"/>
                          </a:solidFill>
                          <a:latin typeface="Twinkl Cursive Unlooped" panose="02000000000000000000" pitchFamily="2" charset="0"/>
                        </a:rPr>
                        <a:t>he Golden Rule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609344">
                <a:tc>
                  <a:txBody>
                    <a:bodyPr/>
                    <a:lstStyle/>
                    <a:p>
                      <a:r>
                        <a:rPr lang="en-US" sz="1800" b="0" i="0" kern="1200" dirty="0">
                          <a:solidFill>
                            <a:schemeClr val="dk1"/>
                          </a:solidFill>
                          <a:effectLst/>
                          <a:latin typeface="Twinkl Cursive Unlooped" panose="02000000000000000000" pitchFamily="2" charset="0"/>
                          <a:ea typeface="+mn-ea"/>
                          <a:cs typeface="+mn-cs"/>
                        </a:rPr>
                        <a:t>When speaking of the Golden Rule, Christianity states </a:t>
                      </a:r>
                      <a:r>
                        <a:rPr lang="en-US" sz="1800" b="1" i="0" kern="1200" dirty="0">
                          <a:solidFill>
                            <a:schemeClr val="dk1"/>
                          </a:solidFill>
                          <a:effectLst/>
                          <a:latin typeface="Twinkl Cursive Unlooped" panose="02000000000000000000" pitchFamily="2" charset="0"/>
                          <a:ea typeface="+mn-ea"/>
                          <a:cs typeface="+mn-cs"/>
                        </a:rPr>
                        <a:t>you should treat others how you want to be treated.</a:t>
                      </a:r>
                    </a:p>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800" b="0" baseline="0" dirty="0">
                        <a:solidFill>
                          <a:schemeClr val="tx1"/>
                        </a:solidFill>
                        <a:latin typeface="Twinkl Cursive Unlooped" panose="02000000000000000000" pitchFamily="2"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21" name="Rectangle 20">
            <a:extLst>
              <a:ext uri="{FF2B5EF4-FFF2-40B4-BE49-F238E27FC236}">
                <a16:creationId xmlns:a16="http://schemas.microsoft.com/office/drawing/2014/main" id="{584FDDEC-900E-5F4B-ABA8-75452D2F7010}"/>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DD051BAD-B095-42FC-857A-4FD616069FCC}"/>
              </a:ext>
            </a:extLst>
          </p:cNvPr>
          <p:cNvSpPr txBox="1"/>
          <p:nvPr/>
        </p:nvSpPr>
        <p:spPr>
          <a:xfrm>
            <a:off x="5128453" y="1287423"/>
            <a:ext cx="3460194" cy="923330"/>
          </a:xfrm>
          <a:prstGeom prst="rect">
            <a:avLst/>
          </a:prstGeom>
          <a:solidFill>
            <a:schemeClr val="accent1">
              <a:lumMod val="20000"/>
              <a:lumOff val="80000"/>
            </a:schemeClr>
          </a:solidFill>
          <a:ln w="28575">
            <a:solidFill>
              <a:schemeClr val="accent1"/>
            </a:solidFill>
          </a:ln>
        </p:spPr>
        <p:txBody>
          <a:bodyPr wrap="square" rtlCol="0" anchor="ctr">
            <a:spAutoFit/>
          </a:bodyPr>
          <a:lstStyle/>
          <a:p>
            <a:pPr algn="ctr"/>
            <a:r>
              <a:rPr lang="en-US" sz="1800" b="1" dirty="0">
                <a:solidFill>
                  <a:srgbClr val="000000"/>
                </a:solidFill>
                <a:effectLst/>
                <a:latin typeface="Twinkl Cursive Unlooped" panose="02000000000000000000" pitchFamily="2" charset="0"/>
              </a:rPr>
              <a:t>Knowledge is knowing that a tomato is a fruit. Wisdom is not putting it in a fruit salad!</a:t>
            </a:r>
            <a:r>
              <a:rPr lang="en-US" sz="1800" b="0" dirty="0">
                <a:solidFill>
                  <a:srgbClr val="000000"/>
                </a:solidFill>
                <a:effectLst/>
                <a:latin typeface="Twinkl Cursive Unlooped" panose="02000000000000000000" pitchFamily="2" charset="0"/>
              </a:rPr>
              <a:t> </a:t>
            </a:r>
            <a:endParaRPr lang="en-GB" sz="1100" dirty="0">
              <a:latin typeface="Twinkl Cursive Unlooped" panose="02000000000000000000" pitchFamily="2" charset="0"/>
            </a:endParaRPr>
          </a:p>
        </p:txBody>
      </p:sp>
      <p:graphicFrame>
        <p:nvGraphicFramePr>
          <p:cNvPr id="7" name="Table 6">
            <a:extLst>
              <a:ext uri="{FF2B5EF4-FFF2-40B4-BE49-F238E27FC236}">
                <a16:creationId xmlns:a16="http://schemas.microsoft.com/office/drawing/2014/main" id="{BA5E59F6-AD0E-4441-BE8A-D178FF92D012}"/>
              </a:ext>
            </a:extLst>
          </p:cNvPr>
          <p:cNvGraphicFramePr>
            <a:graphicFrameLocks noGrp="1"/>
          </p:cNvGraphicFramePr>
          <p:nvPr>
            <p:extLst>
              <p:ext uri="{D42A27DB-BD31-4B8C-83A1-F6EECF244321}">
                <p14:modId xmlns:p14="http://schemas.microsoft.com/office/powerpoint/2010/main" val="2623150851"/>
              </p:ext>
            </p:extLst>
          </p:nvPr>
        </p:nvGraphicFramePr>
        <p:xfrm>
          <a:off x="500613" y="1250305"/>
          <a:ext cx="4206775" cy="7751437"/>
        </p:xfrm>
        <a:graphic>
          <a:graphicData uri="http://schemas.openxmlformats.org/drawingml/2006/table">
            <a:tbl>
              <a:tblPr/>
              <a:tblGrid>
                <a:gridCol w="1146627">
                  <a:extLst>
                    <a:ext uri="{9D8B030D-6E8A-4147-A177-3AD203B41FA5}">
                      <a16:colId xmlns:a16="http://schemas.microsoft.com/office/drawing/2014/main" val="823131269"/>
                    </a:ext>
                  </a:extLst>
                </a:gridCol>
                <a:gridCol w="3060148">
                  <a:extLst>
                    <a:ext uri="{9D8B030D-6E8A-4147-A177-3AD203B41FA5}">
                      <a16:colId xmlns:a16="http://schemas.microsoft.com/office/drawing/2014/main" val="3767436871"/>
                    </a:ext>
                  </a:extLst>
                </a:gridCol>
              </a:tblGrid>
              <a:tr h="136072">
                <a:tc gridSpan="2">
                  <a:txBody>
                    <a:bodyPr/>
                    <a:lstStyle/>
                    <a:p>
                      <a:pPr algn="ctr" rtl="0" fontAlgn="base"/>
                      <a:r>
                        <a:rPr lang="en-US" sz="2400" b="0" i="0" dirty="0">
                          <a:effectLst/>
                          <a:latin typeface="Twinkl Cursive Unlooped" panose="02000000000000000000" pitchFamily="2" charset="0"/>
                        </a:rPr>
                        <a:t>Key Vocabulary</a:t>
                      </a:r>
                      <a:endParaRPr lang="en-GB" sz="24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CC99FF"/>
                    </a:solidFill>
                  </a:tcPr>
                </a:tc>
                <a:tc hMerge="1">
                  <a:txBody>
                    <a:bodyPr/>
                    <a:lstStyle/>
                    <a:p>
                      <a:pPr algn="l" rtl="0" fontAlgn="base"/>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CC99FF"/>
                    </a:solidFill>
                  </a:tcPr>
                </a:tc>
                <a:extLst>
                  <a:ext uri="{0D108BD9-81ED-4DB2-BD59-A6C34878D82A}">
                    <a16:rowId xmlns:a16="http://schemas.microsoft.com/office/drawing/2014/main" val="2144514961"/>
                  </a:ext>
                </a:extLst>
              </a:tr>
              <a:tr h="136072">
                <a:tc>
                  <a:txBody>
                    <a:bodyPr/>
                    <a:lstStyle/>
                    <a:p>
                      <a:pPr algn="l" rtl="0" fontAlgn="base"/>
                      <a:r>
                        <a:rPr lang="en-GB" sz="1400" b="1" i="0" dirty="0">
                          <a:effectLst/>
                          <a:latin typeface="Twinkl Cursive Unlooped" panose="02000000000000000000" pitchFamily="2" charset="0"/>
                        </a:rPr>
                        <a:t>Word</a:t>
                      </a:r>
                      <a:r>
                        <a:rPr lang="en-GB" sz="1400" b="0" i="0" dirty="0">
                          <a:effectLst/>
                          <a:latin typeface="Twinkl Cursive Unlooped" panose="02000000000000000000" pitchFamily="2" charset="0"/>
                        </a:rPr>
                        <a:t>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CC99FF"/>
                    </a:solidFill>
                  </a:tcPr>
                </a:tc>
                <a:tc>
                  <a:txBody>
                    <a:bodyPr/>
                    <a:lstStyle/>
                    <a:p>
                      <a:pPr algn="l" rtl="0" fontAlgn="base"/>
                      <a:r>
                        <a:rPr lang="en-GB" sz="1400" b="1" i="0" dirty="0">
                          <a:effectLst/>
                          <a:latin typeface="Twinkl Cursive Unlooped" panose="02000000000000000000" pitchFamily="2" charset="0"/>
                        </a:rPr>
                        <a:t>Definition</a:t>
                      </a:r>
                      <a:r>
                        <a:rPr lang="en-GB" sz="1400" b="0" i="0" dirty="0">
                          <a:effectLst/>
                          <a:latin typeface="Twinkl Cursive Unlooped" panose="02000000000000000000" pitchFamily="2" charset="0"/>
                        </a:rPr>
                        <a:t>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CC99FF"/>
                    </a:solidFill>
                  </a:tcPr>
                </a:tc>
                <a:extLst>
                  <a:ext uri="{0D108BD9-81ED-4DB2-BD59-A6C34878D82A}">
                    <a16:rowId xmlns:a16="http://schemas.microsoft.com/office/drawing/2014/main" val="380095315"/>
                  </a:ext>
                </a:extLst>
              </a:tr>
              <a:tr h="610903">
                <a:tc>
                  <a:txBody>
                    <a:bodyPr/>
                    <a:lstStyle/>
                    <a:p>
                      <a:pPr algn="l" rtl="0" fontAlgn="base"/>
                      <a:r>
                        <a:rPr lang="en-GB" sz="1400" b="0" i="0" dirty="0">
                          <a:effectLst/>
                          <a:latin typeface="Twinkl Cursive Unlooped" panose="02000000000000000000" pitchFamily="2" charset="0"/>
                        </a:rPr>
                        <a:t>Philosophy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solidFill>
                            <a:srgbClr val="202124"/>
                          </a:solidFill>
                          <a:effectLst/>
                          <a:latin typeface="Twinkl Cursive Unlooped" panose="02000000000000000000" pitchFamily="2" charset="0"/>
                        </a:rPr>
                        <a:t>Philosophy is the study of some of the most basic questions about human life.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52857084"/>
                  </a:ext>
                </a:extLst>
              </a:tr>
              <a:tr h="907458">
                <a:tc>
                  <a:txBody>
                    <a:bodyPr/>
                    <a:lstStyle/>
                    <a:p>
                      <a:pPr algn="l" rtl="0" fontAlgn="base"/>
                      <a:r>
                        <a:rPr lang="en-GB" sz="1400" b="0" i="0" dirty="0">
                          <a:effectLst/>
                          <a:latin typeface="Twinkl Cursive Unlooped" panose="02000000000000000000" pitchFamily="2" charset="0"/>
                        </a:rPr>
                        <a:t>Humanism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solidFill>
                            <a:srgbClr val="231F20"/>
                          </a:solidFill>
                          <a:effectLst/>
                          <a:latin typeface="Twinkl Cursive Unlooped" panose="02000000000000000000" pitchFamily="2" charset="0"/>
                        </a:rPr>
                        <a:t>Humanisms is the belief that people have one life to live - there is no afterlife. Humanists do not believe in a god. As a result they focus on being happy and making the most of their life. They also believe they have a duty to support others.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568017878"/>
                  </a:ext>
                </a:extLst>
              </a:tr>
              <a:tr h="610903">
                <a:tc>
                  <a:txBody>
                    <a:bodyPr/>
                    <a:lstStyle/>
                    <a:p>
                      <a:pPr algn="l" rtl="0" fontAlgn="base"/>
                      <a:r>
                        <a:rPr lang="en-GB" sz="1400" b="0" i="0" dirty="0">
                          <a:effectLst/>
                          <a:latin typeface="Twinkl Cursive Unlooped" panose="02000000000000000000" pitchFamily="2" charset="0"/>
                        </a:rPr>
                        <a:t>Belief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effectLst/>
                          <a:latin typeface="Twinkl Cursive Unlooped" panose="02000000000000000000" pitchFamily="2" charset="0"/>
                        </a:rPr>
                        <a:t>Belief is a firm thought that something is true, with or without evidence.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322735656"/>
                  </a:ext>
                </a:extLst>
              </a:tr>
              <a:tr h="610903">
                <a:tc>
                  <a:txBody>
                    <a:bodyPr/>
                    <a:lstStyle/>
                    <a:p>
                      <a:pPr algn="l" rtl="0" fontAlgn="base"/>
                      <a:r>
                        <a:rPr lang="en-GB" sz="1400" b="0" i="0" dirty="0">
                          <a:effectLst/>
                          <a:latin typeface="Twinkl Cursive Unlooped" panose="02000000000000000000" pitchFamily="2" charset="0"/>
                        </a:rPr>
                        <a:t>Rules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effectLst/>
                          <a:latin typeface="Twinkl Cursive Unlooped" panose="02000000000000000000" pitchFamily="2" charset="0"/>
                        </a:rPr>
                        <a:t>A guideline for how people should behave, in terms of right and wrong.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3371106"/>
                  </a:ext>
                </a:extLst>
              </a:tr>
              <a:tr h="759181">
                <a:tc>
                  <a:txBody>
                    <a:bodyPr/>
                    <a:lstStyle/>
                    <a:p>
                      <a:pPr algn="l" rtl="0" fontAlgn="base"/>
                      <a:r>
                        <a:rPr lang="en-GB" sz="1400" b="0" i="0" dirty="0">
                          <a:effectLst/>
                          <a:latin typeface="Twinkl Cursive Unlooped" panose="02000000000000000000" pitchFamily="2" charset="0"/>
                        </a:rPr>
                        <a:t>Wisdom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1" i="0" dirty="0">
                          <a:effectLst/>
                          <a:latin typeface="Twinkl Cursive Unlooped" panose="02000000000000000000" pitchFamily="2" charset="0"/>
                        </a:rPr>
                        <a:t>Wisdom</a:t>
                      </a:r>
                      <a:r>
                        <a:rPr lang="en-US" sz="1400" b="0" i="0" dirty="0">
                          <a:effectLst/>
                          <a:latin typeface="Twinkl Cursive Unlooped" panose="02000000000000000000" pitchFamily="2" charset="0"/>
                        </a:rPr>
                        <a:t> is understanding and judging knowledge in order to help a person to live a good life and make good decisions.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45661299"/>
                  </a:ext>
                </a:extLst>
              </a:tr>
              <a:tr h="759181">
                <a:tc>
                  <a:txBody>
                    <a:bodyPr/>
                    <a:lstStyle/>
                    <a:p>
                      <a:pPr algn="l" rtl="0" fontAlgn="base"/>
                      <a:r>
                        <a:rPr lang="en-GB" sz="1400" b="0" i="0" dirty="0">
                          <a:effectLst/>
                          <a:latin typeface="Twinkl Cursive Unlooped" panose="02000000000000000000" pitchFamily="2" charset="0"/>
                        </a:rPr>
                        <a:t>Utilitarianism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effectLst/>
                          <a:latin typeface="Twinkl Cursive Unlooped" panose="02000000000000000000" pitchFamily="2" charset="0"/>
                        </a:rPr>
                        <a:t>A philosophy in which decisions are made in order to make the greatest good for the greatest number of people.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12968773"/>
                  </a:ext>
                </a:extLst>
              </a:tr>
              <a:tr h="610903">
                <a:tc>
                  <a:txBody>
                    <a:bodyPr/>
                    <a:lstStyle/>
                    <a:p>
                      <a:pPr algn="l" rtl="0" fontAlgn="base"/>
                      <a:r>
                        <a:rPr lang="en-GB" sz="1400" b="0" i="0" dirty="0">
                          <a:effectLst/>
                          <a:latin typeface="Twinkl Cursive Unlooped" panose="02000000000000000000" pitchFamily="2" charset="0"/>
                        </a:rPr>
                        <a:t>Hedonism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effectLst/>
                          <a:latin typeface="Twinkl Cursive Unlooped" panose="02000000000000000000" pitchFamily="2" charset="0"/>
                        </a:rPr>
                        <a:t>A belief that happiness and pleasure are the good things about life.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4222880275"/>
                  </a:ext>
                </a:extLst>
              </a:tr>
              <a:tr h="610903">
                <a:tc>
                  <a:txBody>
                    <a:bodyPr/>
                    <a:lstStyle/>
                    <a:p>
                      <a:pPr algn="l" rtl="0" fontAlgn="base"/>
                      <a:r>
                        <a:rPr lang="en-GB" sz="1400" b="0" i="0" dirty="0">
                          <a:effectLst/>
                          <a:latin typeface="Twinkl Cursive Unlooped" panose="02000000000000000000" pitchFamily="2" charset="0"/>
                        </a:rPr>
                        <a:t>Morality  </a:t>
                      </a:r>
                      <a:endParaRPr lang="en-GB"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tc>
                  <a:txBody>
                    <a:bodyPr/>
                    <a:lstStyle/>
                    <a:p>
                      <a:pPr algn="l" rtl="0" fontAlgn="base"/>
                      <a:r>
                        <a:rPr lang="en-US" sz="1400" b="0" i="0" dirty="0">
                          <a:effectLst/>
                          <a:latin typeface="Twinkl Cursive Unlooped" panose="02000000000000000000" pitchFamily="2" charset="0"/>
                        </a:rPr>
                        <a:t>The idea of doing the right thing. Morals are basic guidelines for living in terms of right and wrong.  </a:t>
                      </a:r>
                      <a:endParaRPr lang="en-US" sz="4000" b="0" i="0" dirty="0">
                        <a:effectLst/>
                        <a:latin typeface="Twinkl Cursive Unlooped" panose="02000000000000000000" pitchFamily="2" charset="0"/>
                      </a:endParaRPr>
                    </a:p>
                  </a:txBody>
                  <a:tcPr marL="88966" marR="88966" marT="44483" marB="44483"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35490952"/>
                  </a:ext>
                </a:extLst>
              </a:tr>
            </a:tbl>
          </a:graphicData>
        </a:graphic>
      </p:graphicFrame>
      <p:pic>
        <p:nvPicPr>
          <p:cNvPr id="9" name="Picture 8">
            <a:extLst>
              <a:ext uri="{FF2B5EF4-FFF2-40B4-BE49-F238E27FC236}">
                <a16:creationId xmlns:a16="http://schemas.microsoft.com/office/drawing/2014/main" id="{7519DAC1-B2BA-4F18-8572-51B2BCA05CB7}"/>
              </a:ext>
            </a:extLst>
          </p:cNvPr>
          <p:cNvPicPr>
            <a:picLocks noChangeAspect="1"/>
          </p:cNvPicPr>
          <p:nvPr/>
        </p:nvPicPr>
        <p:blipFill>
          <a:blip r:embed="rId2"/>
          <a:stretch>
            <a:fillRect/>
          </a:stretch>
        </p:blipFill>
        <p:spPr>
          <a:xfrm>
            <a:off x="4940284" y="2633169"/>
            <a:ext cx="1229824" cy="1605231"/>
          </a:xfrm>
          <a:prstGeom prst="rect">
            <a:avLst/>
          </a:prstGeom>
        </p:spPr>
      </p:pic>
      <p:sp>
        <p:nvSpPr>
          <p:cNvPr id="14" name="TextBox 13">
            <a:extLst>
              <a:ext uri="{FF2B5EF4-FFF2-40B4-BE49-F238E27FC236}">
                <a16:creationId xmlns:a16="http://schemas.microsoft.com/office/drawing/2014/main" id="{8C703746-3329-4BD4-9C71-7BEDDF645215}"/>
              </a:ext>
            </a:extLst>
          </p:cNvPr>
          <p:cNvSpPr txBox="1"/>
          <p:nvPr/>
        </p:nvSpPr>
        <p:spPr>
          <a:xfrm>
            <a:off x="6223098" y="2683920"/>
            <a:ext cx="5844576" cy="1477328"/>
          </a:xfrm>
          <a:prstGeom prst="rect">
            <a:avLst/>
          </a:prstGeom>
          <a:noFill/>
        </p:spPr>
        <p:txBody>
          <a:bodyPr wrap="square" rtlCol="0">
            <a:spAutoFit/>
          </a:bodyPr>
          <a:lstStyle/>
          <a:p>
            <a:r>
              <a:rPr lang="en-US" dirty="0">
                <a:latin typeface="Twinkl Cursive Unlooped" panose="02000000000000000000" pitchFamily="2" charset="0"/>
              </a:rPr>
              <a:t>Kant distinguished 3 categories of knowledge: fact, opinions and beliefs. Facts are certain and can be shown using evidence. Opinions might have reasons behind them but cannot be proven. Belief is more than an opinion, it is considered by the believer to be true.</a:t>
            </a:r>
            <a:endParaRPr lang="en-GB" dirty="0">
              <a:latin typeface="Twinkl Cursive Unlooped" panose="02000000000000000000" pitchFamily="2" charset="0"/>
            </a:endParaRPr>
          </a:p>
        </p:txBody>
      </p:sp>
    </p:spTree>
    <p:extLst>
      <p:ext uri="{BB962C8B-B14F-4D97-AF65-F5344CB8AC3E}">
        <p14:creationId xmlns:p14="http://schemas.microsoft.com/office/powerpoint/2010/main" val="36441881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a4b90ea-61e3-4a55-a7ae-04844c906bb9" xsi:nil="true"/>
    <lcf76f155ced4ddcb4097134ff3c332f xmlns="d10be5db-ed6b-4892-950a-5a0736fdb7b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E2DCAFED18BCF4B8343D251A0FBB64F" ma:contentTypeVersion="18" ma:contentTypeDescription="Create a new document." ma:contentTypeScope="" ma:versionID="3590e9dbb54c00e1827c75576e7aee93">
  <xsd:schema xmlns:xsd="http://www.w3.org/2001/XMLSchema" xmlns:xs="http://www.w3.org/2001/XMLSchema" xmlns:p="http://schemas.microsoft.com/office/2006/metadata/properties" xmlns:ns2="d10be5db-ed6b-4892-950a-5a0736fdb7b2" xmlns:ns3="5a4b90ea-61e3-4a55-a7ae-04844c906bb9" targetNamespace="http://schemas.microsoft.com/office/2006/metadata/properties" ma:root="true" ma:fieldsID="2dacd4697e4b731e9e319de17d082081" ns2:_="" ns3:_="">
    <xsd:import namespace="d10be5db-ed6b-4892-950a-5a0736fdb7b2"/>
    <xsd:import namespace="5a4b90ea-61e3-4a55-a7ae-04844c906bb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0be5db-ed6b-4892-950a-5a0736fdb7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575f7c4-2885-4bbe-a433-b1e61a5a5e1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4b90ea-61e3-4a55-a7ae-04844c906bb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8a66532-18fc-408c-8ea9-8def4a3c498d}" ma:internalName="TaxCatchAll" ma:showField="CatchAllData" ma:web="5a4b90ea-61e3-4a55-a7ae-04844c906b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7EB663-ADB8-4341-8F79-86C8442735A9}">
  <ds:schemaRefs>
    <ds:schemaRef ds:uri="d10be5db-ed6b-4892-950a-5a0736fdb7b2"/>
    <ds:schemaRef ds:uri="http://schemas.microsoft.com/office/infopath/2007/PartnerControls"/>
    <ds:schemaRef ds:uri="http://schemas.microsoft.com/office/2006/documentManagement/types"/>
    <ds:schemaRef ds:uri="http://www.w3.org/XML/1998/namespace"/>
    <ds:schemaRef ds:uri="http://purl.org/dc/dcmitype/"/>
    <ds:schemaRef ds:uri="http://schemas.openxmlformats.org/package/2006/metadata/core-properties"/>
    <ds:schemaRef ds:uri="http://schemas.microsoft.com/office/2006/metadata/properties"/>
    <ds:schemaRef ds:uri="5a4b90ea-61e3-4a55-a7ae-04844c906bb9"/>
    <ds:schemaRef ds:uri="http://purl.org/dc/terms/"/>
    <ds:schemaRef ds:uri="http://purl.org/dc/elements/1.1/"/>
  </ds:schemaRefs>
</ds:datastoreItem>
</file>

<file path=customXml/itemProps2.xml><?xml version="1.0" encoding="utf-8"?>
<ds:datastoreItem xmlns:ds="http://schemas.openxmlformats.org/officeDocument/2006/customXml" ds:itemID="{89B51215-5026-4AB3-BC12-1AE2D6244447}"/>
</file>

<file path=customXml/itemProps3.xml><?xml version="1.0" encoding="utf-8"?>
<ds:datastoreItem xmlns:ds="http://schemas.openxmlformats.org/officeDocument/2006/customXml" ds:itemID="{06B45F2F-D365-4F26-89E6-70D54574F7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180</TotalTime>
  <Words>422</Words>
  <Application>Microsoft Office PowerPoint</Application>
  <PresentationFormat>A3 Paper (297x420 mm)</PresentationFormat>
  <Paragraphs>47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Gill Sans MT</vt:lpstr>
      <vt:lpstr>Twinkl Cursive Unlooped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Miss Martin</cp:lastModifiedBy>
  <cp:revision>30</cp:revision>
  <dcterms:created xsi:type="dcterms:W3CDTF">2020-09-22T12:40:30Z</dcterms:created>
  <dcterms:modified xsi:type="dcterms:W3CDTF">2024-01-18T13:53:56Z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0x0101009E2DCAFED18BCF4B8343D251A0FBB64F</vt:lpwstr>
  </property>
  <property fmtid="{D5CDD505-2E9C-101B-9397-08002B2CF9AE}" pid="3" name="MediaServiceImageTags">
    <vt:lpwstr/>
  </property>
</Properties>
</file>